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866100-4D23-274E-9394-7DEF503250A5}">
          <p14:sldIdLst>
            <p14:sldId id="259"/>
          </p14:sldIdLst>
        </p14:section>
        <p14:section name="QR Code" id="{F96F0D4C-7BD1-A741-A808-8D3D15CDBE29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2"/>
  </p:normalViewPr>
  <p:slideViewPr>
    <p:cSldViewPr snapToGrid="0" snapToObjects="1">
      <p:cViewPr varScale="1">
        <p:scale>
          <a:sx n="133" d="100"/>
          <a:sy n="133" d="100"/>
        </p:scale>
        <p:origin x="48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664D-6374-4F4D-A815-3DA7EC497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2EED9-6987-574D-A9E4-E0846958E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EFA8-32E6-8F48-9DB0-5C7D5869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D1A00-DB6B-494D-B06F-C5248A248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64279-7B2A-A145-8B7F-C06F0E3B8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4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E4382-682D-014D-BC1C-2E0CF3634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3DB20B-23BB-7A40-BAE2-FAAD9F700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26AD-2910-6448-9BDE-78AFE849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0F6A4-EBF0-5143-97F9-BB8804987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F52B0-1016-2045-BA56-A43A0817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9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DAD37C-5EB9-D342-9270-D3A72EA29D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408CC-94D8-AC41-A8C1-290AF0612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3DDD8-B84B-C64B-970B-949D8DF3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50D0A-7CCD-B049-8F7B-25603CB44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0592E-0965-A548-9DC6-34F9F1D7B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5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5512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0258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8123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4391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1372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94300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9934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913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DE7AB-07EA-7A44-87B5-168E9387E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21CAD-21AF-4B45-8ACA-50702DE0C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A6E50-D796-174F-97A5-5745EC5A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4762B-9152-2C49-8073-ECBC44086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EACFE-C384-5A47-AA0E-07554C03D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39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0988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4077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93257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5469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26549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56624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55144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645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54D1C-5323-6E4C-999B-674121282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09E7C-0816-E840-907C-8AD18CFF4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AF33F-A645-EF4A-8A6C-0C75DB2F1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CE486-D7BA-C24A-B8D9-3F54E240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9A78B-0A2E-9C48-8B50-5492F1FC0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7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4780E-0D50-0F4D-B187-AFB13ED78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2AB5D-E8EE-A34D-874F-4419D7FC15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C5C8C-48AB-914F-A33E-4F052A5CC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A8983-A328-E643-9B7B-BF8AFA245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DB5C8-F058-2346-B3BC-57CB2A5FE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95394-5653-2740-98E0-D7CA4AFB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4B73-3655-0441-8CC8-853D61E64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9896A-37F6-1D48-9395-59F9C8DCB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153A3-FA71-054C-8846-F219BA2F8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7B8F33-E687-F445-A4E1-87E2FD88F9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379054-D8D4-8346-9287-ABF237565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F99058-8672-A948-95C2-671517C56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E7756F-9B04-624F-A951-0110F9C6A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4CA1B0-4191-7041-828D-B5259B39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1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AA162-ACAE-0E48-8995-C57279D16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01E838-D864-E44D-A43B-3AF2A2113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D79D2-75D0-A141-82F2-B94D84134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8031F1-77ED-8D46-A339-7FFB6AA2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7ABDEA-21D3-4A4C-8796-78F20B648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B532CB-9013-0448-B769-13E5CD35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CF303-40C2-0246-BB3D-241F18125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0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74DA2-C10E-2445-9B99-E94F537DD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CBC67-A543-D843-90F4-BCED6E344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AFD7E-E765-254C-878F-D42A7519A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DDE8C-0012-274D-8E21-2472072F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E7E0C-D77D-7C4C-B549-CE1BE2F54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AF89D-7A1E-3F4F-B8E2-BD9CF492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5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A9809-7C7F-AF40-A8BB-354ED11BC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EEFD4E-FDAF-124D-AB0D-C5B0912CE6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379FD-4D36-A346-840B-2A7EA205F0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07432-D780-D14F-AA08-4B7B53D45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59109-0100-0C48-9F01-57DA0EDD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1D4A2-9DDF-7D40-9C26-200E9E30E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2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80E7F-B2CC-AB40-93BA-3FC5201D8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37101-E31C-F649-B4A2-0A9C9594D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1D7C1-D759-4343-8C8E-7870841D5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2624-2972-314E-8C6C-783CFFB84FC0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42D50-8EB4-F242-8D83-EC9506D9D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C9228-9509-F441-9A34-2094378FC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C4671-23A9-AF42-909B-E57624966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4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C90DE-C224-468B-904A-7D74A61CE93F}" type="datetimeFigureOut">
              <a:rPr lang="en-CA" smtClean="0"/>
              <a:t>2025-09-15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B90E7D-749B-4D1F-A433-10EAD88C98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482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DBA04-3A43-BE45-BEB0-1A1075FBF1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F77686A-9E58-3E4E-9AB3-06573CB418C8}"/>
              </a:ext>
            </a:extLst>
          </p:cNvPr>
          <p:cNvGrpSpPr/>
          <p:nvPr/>
        </p:nvGrpSpPr>
        <p:grpSpPr>
          <a:xfrm>
            <a:off x="0" y="-19243"/>
            <a:ext cx="12192000" cy="6858000"/>
            <a:chOff x="0" y="0"/>
            <a:chExt cx="12192000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6788D73-216A-3243-AC36-D8CC10EE3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8465" cy="685800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75964AA-0C94-7D42-B873-D8FC950059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43535" y="0"/>
              <a:ext cx="9148465" cy="6858000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158B9FB-FDD4-BF42-956F-4D5F624CA908}"/>
              </a:ext>
            </a:extLst>
          </p:cNvPr>
          <p:cNvSpPr txBox="1"/>
          <p:nvPr/>
        </p:nvSpPr>
        <p:spPr>
          <a:xfrm>
            <a:off x="536528" y="1150763"/>
            <a:ext cx="9640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Fosterway gives students clarity and confidence by</a:t>
            </a:r>
          </a:p>
          <a:p>
            <a:r>
              <a:rPr lang="en-CA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removing guesswork and complexity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79373D-5BAC-A243-8A37-9520C97B4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91" y="-3275"/>
            <a:ext cx="4178805" cy="106672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81218D7-D0EA-F949-AC1F-4C1AC602760A}"/>
              </a:ext>
            </a:extLst>
          </p:cNvPr>
          <p:cNvSpPr txBox="1"/>
          <p:nvPr/>
        </p:nvSpPr>
        <p:spPr>
          <a:xfrm>
            <a:off x="536528" y="2563535"/>
            <a:ext cx="54311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/>
            <a:r>
              <a:rPr lang="en-CA" sz="2000" dirty="0">
                <a:solidFill>
                  <a:schemeClr val="bg1"/>
                </a:solidFill>
                <a:latin typeface="Lato"/>
              </a:rPr>
              <a:t>✅  </a:t>
            </a:r>
            <a:r>
              <a:rPr lang="en-CA" sz="2000" b="1" dirty="0">
                <a:solidFill>
                  <a:schemeClr val="bg1"/>
                </a:solidFill>
                <a:latin typeface="Lato"/>
              </a:rPr>
              <a:t>Unified Platform:</a:t>
            </a:r>
            <a:r>
              <a:rPr lang="en-CA" sz="2000" dirty="0">
                <a:solidFill>
                  <a:schemeClr val="bg1"/>
                </a:solidFill>
                <a:latin typeface="Lato"/>
              </a:rPr>
              <a:t> All post-secondary options in one place - no separate resources to navigate</a:t>
            </a:r>
          </a:p>
          <a:p>
            <a:pPr marL="400050" indent="-400050"/>
            <a:endParaRPr lang="en-CA" sz="1000" dirty="0">
              <a:solidFill>
                <a:schemeClr val="bg1"/>
              </a:solidFill>
            </a:endParaRPr>
          </a:p>
          <a:p>
            <a:pPr marL="400050" indent="-400050"/>
            <a:r>
              <a:rPr lang="en-CA" sz="2000" dirty="0">
                <a:solidFill>
                  <a:schemeClr val="bg1"/>
                </a:solidFill>
                <a:latin typeface="Lato"/>
              </a:rPr>
              <a:t>✅  </a:t>
            </a:r>
            <a:r>
              <a:rPr lang="en-CA" sz="2000" b="1" dirty="0">
                <a:solidFill>
                  <a:schemeClr val="bg1"/>
                </a:solidFill>
                <a:latin typeface="Lato"/>
              </a:rPr>
              <a:t>Smart Filtering:</a:t>
            </a:r>
            <a:r>
              <a:rPr lang="en-CA" sz="2000" dirty="0">
                <a:solidFill>
                  <a:schemeClr val="bg1"/>
                </a:solidFill>
                <a:latin typeface="Lato"/>
              </a:rPr>
              <a:t> Narrow schools by program, distance, varsity athletics, or other priorities</a:t>
            </a:r>
          </a:p>
          <a:p>
            <a:pPr marL="400050" indent="-400050"/>
            <a:endParaRPr lang="en-CA" sz="1000" dirty="0">
              <a:solidFill>
                <a:schemeClr val="bg1"/>
              </a:solidFill>
              <a:latin typeface="Lato"/>
            </a:endParaRPr>
          </a:p>
          <a:p>
            <a:pPr marL="400050" indent="-400050"/>
            <a:r>
              <a:rPr lang="en-CA" sz="2000" b="1" dirty="0">
                <a:solidFill>
                  <a:schemeClr val="bg1"/>
                </a:solidFill>
                <a:latin typeface="Lato"/>
              </a:rPr>
              <a:t>✅  Automatic Eligibility Calculation</a:t>
            </a:r>
            <a:r>
              <a:rPr lang="en-CA" sz="2000" dirty="0">
                <a:solidFill>
                  <a:schemeClr val="bg1"/>
                </a:solidFill>
                <a:latin typeface="Lato"/>
              </a:rPr>
              <a:t> for all college and university programs, in seconds</a:t>
            </a:r>
          </a:p>
          <a:p>
            <a:pPr marL="400050" indent="-400050"/>
            <a:endParaRPr lang="en-CA" sz="1000" dirty="0">
              <a:solidFill>
                <a:schemeClr val="bg1"/>
              </a:solidFill>
            </a:endParaRPr>
          </a:p>
          <a:p>
            <a:pPr marL="400050" indent="-400050"/>
            <a:r>
              <a:rPr lang="en-CA" sz="2000" dirty="0">
                <a:solidFill>
                  <a:schemeClr val="bg1"/>
                </a:solidFill>
                <a:latin typeface="Lato"/>
              </a:rPr>
              <a:t>✅  </a:t>
            </a:r>
            <a:r>
              <a:rPr lang="en-CA" sz="2000" b="1" dirty="0">
                <a:solidFill>
                  <a:schemeClr val="bg1"/>
                </a:solidFill>
                <a:latin typeface="Lato"/>
              </a:rPr>
              <a:t>Ai Guidance:</a:t>
            </a:r>
            <a:r>
              <a:rPr lang="en-CA" sz="2000" dirty="0">
                <a:solidFill>
                  <a:schemeClr val="bg1"/>
                </a:solidFill>
                <a:latin typeface="Lato"/>
              </a:rPr>
              <a:t> EdVisor answers questions in real time with personalized guidance</a:t>
            </a:r>
          </a:p>
          <a:p>
            <a:pPr marL="342900" indent="-342900"/>
            <a:endParaRPr lang="en-CA" sz="1000" dirty="0">
              <a:solidFill>
                <a:schemeClr val="bg1"/>
              </a:solidFill>
              <a:latin typeface="Lato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9970A1-9744-4A43-962F-D4ACA7C2F656}"/>
              </a:ext>
            </a:extLst>
          </p:cNvPr>
          <p:cNvSpPr txBox="1"/>
          <p:nvPr/>
        </p:nvSpPr>
        <p:spPr>
          <a:xfrm>
            <a:off x="6081116" y="2563535"/>
            <a:ext cx="590429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/>
            <a:r>
              <a:rPr lang="en-CA" sz="2000" dirty="0">
                <a:solidFill>
                  <a:schemeClr val="bg1"/>
                </a:solidFill>
                <a:latin typeface="Lato"/>
              </a:rPr>
              <a:t>✅  </a:t>
            </a:r>
            <a:r>
              <a:rPr lang="en-CA" sz="2000" b="1" dirty="0">
                <a:solidFill>
                  <a:schemeClr val="bg1"/>
                </a:solidFill>
                <a:latin typeface="Lato"/>
              </a:rPr>
              <a:t>Events:</a:t>
            </a:r>
            <a:r>
              <a:rPr lang="en-CA" sz="2000" dirty="0">
                <a:solidFill>
                  <a:schemeClr val="bg1"/>
                </a:solidFill>
                <a:latin typeface="Lato"/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View upcoming events and information sessions relevant to your interests</a:t>
            </a:r>
          </a:p>
          <a:p>
            <a:pPr marL="400050" indent="-400050"/>
            <a:endParaRPr lang="en-CA" sz="1000" dirty="0">
              <a:solidFill>
                <a:schemeClr val="bg1"/>
              </a:solidFill>
            </a:endParaRPr>
          </a:p>
          <a:p>
            <a:pPr marL="400050" indent="-400050"/>
            <a:r>
              <a:rPr lang="en-CA" sz="2000" dirty="0">
                <a:solidFill>
                  <a:schemeClr val="bg1"/>
                </a:solidFill>
              </a:rPr>
              <a:t>✅  </a:t>
            </a:r>
            <a:r>
              <a:rPr lang="en-CA" sz="2000" b="1" dirty="0">
                <a:solidFill>
                  <a:schemeClr val="bg1"/>
                </a:solidFill>
              </a:rPr>
              <a:t>Favourites:</a:t>
            </a:r>
            <a:r>
              <a:rPr lang="en-CA" sz="2000" dirty="0">
                <a:solidFill>
                  <a:schemeClr val="bg1"/>
                </a:solidFill>
              </a:rPr>
              <a:t> Favorite schools and programs to quickly review and pick up where you left off</a:t>
            </a:r>
          </a:p>
          <a:p>
            <a:pPr marL="400050" indent="-400050"/>
            <a:endParaRPr lang="en-CA" sz="1000" dirty="0">
              <a:solidFill>
                <a:schemeClr val="bg1"/>
              </a:solidFill>
            </a:endParaRPr>
          </a:p>
          <a:p>
            <a:pPr marL="400050" indent="-400050"/>
            <a:r>
              <a:rPr lang="en-CA" sz="2000" dirty="0">
                <a:solidFill>
                  <a:schemeClr val="bg1"/>
                </a:solidFill>
                <a:latin typeface="Lato"/>
              </a:rPr>
              <a:t>✅  </a:t>
            </a:r>
            <a:r>
              <a:rPr lang="en-CA" sz="2000" b="1" dirty="0">
                <a:solidFill>
                  <a:schemeClr val="bg1"/>
                </a:solidFill>
                <a:latin typeface="Lato"/>
              </a:rPr>
              <a:t>Time-Saving:</a:t>
            </a:r>
            <a:r>
              <a:rPr lang="en-CA" sz="2000" dirty="0">
                <a:solidFill>
                  <a:schemeClr val="bg1"/>
                </a:solidFill>
                <a:latin typeface="Lato"/>
              </a:rPr>
              <a:t> Reduces back-and-forth questions and removes eligibility rules and research obstacles</a:t>
            </a:r>
          </a:p>
          <a:p>
            <a:pPr marL="400050" indent="-400050"/>
            <a:endParaRPr lang="en-CA" sz="1000" dirty="0">
              <a:solidFill>
                <a:schemeClr val="bg1"/>
              </a:solidFill>
            </a:endParaRPr>
          </a:p>
          <a:p>
            <a:pPr marL="400050" indent="-400050"/>
            <a:r>
              <a:rPr lang="en-CA" sz="2000" dirty="0">
                <a:solidFill>
                  <a:schemeClr val="bg1"/>
                </a:solidFill>
                <a:latin typeface="Lato"/>
              </a:rPr>
              <a:t>✅  </a:t>
            </a:r>
            <a:r>
              <a:rPr lang="en-CA" sz="2000" b="1" dirty="0">
                <a:solidFill>
                  <a:schemeClr val="bg1"/>
                </a:solidFill>
                <a:latin typeface="Lato"/>
              </a:rPr>
              <a:t>Trusted Resource:</a:t>
            </a:r>
            <a:r>
              <a:rPr lang="en-CA" sz="2000" dirty="0">
                <a:solidFill>
                  <a:schemeClr val="bg1"/>
                </a:solidFill>
                <a:latin typeface="Lato"/>
              </a:rPr>
              <a:t> The only platform combining eligibility, guidance, and decision support across all post-secondary options</a:t>
            </a:r>
            <a:endParaRPr lang="en-CA" sz="2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43B8EF-459C-9F45-97F3-A8EF2423F846}"/>
              </a:ext>
            </a:extLst>
          </p:cNvPr>
          <p:cNvSpPr txBox="1"/>
          <p:nvPr/>
        </p:nvSpPr>
        <p:spPr>
          <a:xfrm>
            <a:off x="4476999" y="6055363"/>
            <a:ext cx="3238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students.fosterway.com</a:t>
            </a:r>
          </a:p>
        </p:txBody>
      </p:sp>
    </p:spTree>
    <p:extLst>
      <p:ext uri="{BB962C8B-B14F-4D97-AF65-F5344CB8AC3E}">
        <p14:creationId xmlns:p14="http://schemas.microsoft.com/office/powerpoint/2010/main" val="395264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FEED5A-A45B-442F-8F18-B7F93806E718}"/>
              </a:ext>
            </a:extLst>
          </p:cNvPr>
          <p:cNvSpPr txBox="1"/>
          <p:nvPr/>
        </p:nvSpPr>
        <p:spPr>
          <a:xfrm>
            <a:off x="-1" y="1088873"/>
            <a:ext cx="110690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itchFamily="2" charset="77"/>
                <a:ea typeface="+mn-ea"/>
                <a:cs typeface="Poppins" pitchFamily="2" charset="77"/>
              </a:rPr>
              <a:t>What schools are you considering?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itchFamily="2" charset="77"/>
              <a:ea typeface="+mn-ea"/>
              <a:cs typeface="Poppins" pitchFamily="2" charset="77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itchFamily="2" charset="77"/>
                <a:ea typeface="+mn-ea"/>
                <a:cs typeface="Poppins" pitchFamily="2" charset="77"/>
              </a:rPr>
              <a:t>Find the school that’s right for you with Fosterway’s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itchFamily="2" charset="77"/>
                <a:ea typeface="+mn-ea"/>
                <a:cs typeface="Poppins" pitchFamily="2" charset="77"/>
              </a:rPr>
              <a:t>FREE EdVisor AI guidance tool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6A1B1C-3D47-3643-AE20-1AA299865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540" y="2479572"/>
            <a:ext cx="3263970" cy="31923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97CA0D-8AA5-6248-BA90-72CC0D25F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590" y="469625"/>
            <a:ext cx="1849868" cy="388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51333D5-DC1A-9249-971C-41F19D014D45}"/>
              </a:ext>
            </a:extLst>
          </p:cNvPr>
          <p:cNvSpPr txBox="1"/>
          <p:nvPr/>
        </p:nvSpPr>
        <p:spPr>
          <a:xfrm>
            <a:off x="3909722" y="5917390"/>
            <a:ext cx="324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itchFamily="2" charset="77"/>
                <a:ea typeface="+mn-ea"/>
                <a:cs typeface="Poppins" pitchFamily="2" charset="77"/>
              </a:rPr>
              <a:t>students.fosterway.com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713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151</Words>
  <Application>Microsoft Macintosh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Lato</vt:lpstr>
      <vt:lpstr>Poppins</vt:lpstr>
      <vt:lpstr>Trebuchet MS</vt:lpstr>
      <vt:lpstr>Wingdings 3</vt:lpstr>
      <vt:lpstr>Office Theme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Radley</dc:creator>
  <cp:lastModifiedBy>Brian Radley</cp:lastModifiedBy>
  <cp:revision>20</cp:revision>
  <cp:lastPrinted>2019-09-12T02:32:32Z</cp:lastPrinted>
  <dcterms:created xsi:type="dcterms:W3CDTF">2019-09-12T00:45:35Z</dcterms:created>
  <dcterms:modified xsi:type="dcterms:W3CDTF">2025-09-15T15:58:44Z</dcterms:modified>
</cp:coreProperties>
</file>